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78" r:id="rId3"/>
    <p:sldId id="279" r:id="rId4"/>
    <p:sldId id="276"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44"/>
    <p:restoredTop sz="76511" autoAdjust="0"/>
  </p:normalViewPr>
  <p:slideViewPr>
    <p:cSldViewPr snapToGrid="0" snapToObjects="1">
      <p:cViewPr varScale="1">
        <p:scale>
          <a:sx n="40" d="100"/>
          <a:sy n="40" d="100"/>
        </p:scale>
        <p:origin x="1464" y="2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D9C20-7313-45D2-8AD3-B85645CDC42A}" type="datetimeFigureOut">
              <a:rPr lang="en-GB" smtClean="0"/>
              <a:t>05/06/2025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D29D4-0AEC-40FA-AC60-53D63AD1DC37}" type="slidenum">
              <a:rPr lang="en-GB" smtClean="0"/>
              <a:t>‹#›</a:t>
            </a:fld>
            <a:endParaRPr lang="en-GB" dirty="0"/>
          </a:p>
        </p:txBody>
      </p:sp>
    </p:spTree>
    <p:extLst>
      <p:ext uri="{BB962C8B-B14F-4D97-AF65-F5344CB8AC3E}">
        <p14:creationId xmlns:p14="http://schemas.microsoft.com/office/powerpoint/2010/main" val="246906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7D29D4-0AEC-40FA-AC60-53D63AD1DC37}" type="slidenum">
              <a:rPr lang="en-GB" smtClean="0"/>
              <a:t>1</a:t>
            </a:fld>
            <a:endParaRPr lang="en-GB" dirty="0"/>
          </a:p>
        </p:txBody>
      </p:sp>
    </p:spTree>
    <p:extLst>
      <p:ext uri="{BB962C8B-B14F-4D97-AF65-F5344CB8AC3E}">
        <p14:creationId xmlns:p14="http://schemas.microsoft.com/office/powerpoint/2010/main" val="224133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teacher:</a:t>
            </a:r>
          </a:p>
          <a:p>
            <a:endParaRPr lang="en-GB" dirty="0"/>
          </a:p>
          <a:p>
            <a:r>
              <a:rPr lang="en-GB" dirty="0"/>
              <a:t>There are two kinds of inhaler.</a:t>
            </a:r>
          </a:p>
          <a:p>
            <a:pPr marL="171450" indent="-171450">
              <a:buFont typeface="Arial" panose="020B0604020202020204" pitchFamily="34" charset="0"/>
              <a:buChar char="•"/>
            </a:pPr>
            <a:r>
              <a:rPr lang="en-GB" dirty="0"/>
              <a:t>One is called a </a:t>
            </a:r>
            <a:r>
              <a:rPr lang="en-GB" b="1" dirty="0"/>
              <a:t>preventer</a:t>
            </a:r>
          </a:p>
          <a:p>
            <a:pPr marL="171450" indent="-171450">
              <a:buFont typeface="Arial" panose="020B0604020202020204" pitchFamily="34" charset="0"/>
              <a:buChar char="•"/>
            </a:pPr>
            <a:r>
              <a:rPr lang="en-GB" dirty="0"/>
              <a:t>One is called a </a:t>
            </a:r>
            <a:r>
              <a:rPr lang="en-GB" b="1" dirty="0"/>
              <a:t>reliever</a:t>
            </a:r>
          </a:p>
          <a:p>
            <a:endParaRPr lang="en-GB" dirty="0"/>
          </a:p>
          <a:p>
            <a:r>
              <a:rPr lang="en-GB" dirty="0"/>
              <a:t>Inhalers can be different shapes and different colours</a:t>
            </a:r>
          </a:p>
          <a:p>
            <a:endParaRPr lang="en-GB" dirty="0"/>
          </a:p>
          <a:p>
            <a:r>
              <a:rPr lang="en-GB" dirty="0"/>
              <a:t>Inhalers are also sometimes called puffers.</a:t>
            </a:r>
          </a:p>
        </p:txBody>
      </p:sp>
      <p:sp>
        <p:nvSpPr>
          <p:cNvPr id="4" name="Slide Number Placeholder 3"/>
          <p:cNvSpPr>
            <a:spLocks noGrp="1"/>
          </p:cNvSpPr>
          <p:nvPr>
            <p:ph type="sldNum" sz="quarter" idx="5"/>
          </p:nvPr>
        </p:nvSpPr>
        <p:spPr/>
        <p:txBody>
          <a:bodyPr/>
          <a:lstStyle/>
          <a:p>
            <a:fld id="{DA7D29D4-0AEC-40FA-AC60-53D63AD1DC37}" type="slidenum">
              <a:rPr lang="en-GB" smtClean="0"/>
              <a:t>2</a:t>
            </a:fld>
            <a:endParaRPr lang="en-GB" dirty="0"/>
          </a:p>
        </p:txBody>
      </p:sp>
    </p:spTree>
    <p:extLst>
      <p:ext uri="{BB962C8B-B14F-4D97-AF65-F5344CB8AC3E}">
        <p14:creationId xmlns:p14="http://schemas.microsoft.com/office/powerpoint/2010/main" val="14188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Inhalers help people breathe in medicine that can help with asthma</a:t>
            </a:r>
          </a:p>
          <a:p>
            <a:endParaRPr lang="en-GB" dirty="0"/>
          </a:p>
          <a:p>
            <a:r>
              <a:rPr lang="en-GB" b="1" dirty="0"/>
              <a:t>Relievers</a:t>
            </a:r>
          </a:p>
          <a:p>
            <a:pPr marL="171450" indent="-171450">
              <a:buFont typeface="Arial" panose="020B0604020202020204" pitchFamily="34" charset="0"/>
              <a:buChar char="•"/>
            </a:pPr>
            <a:r>
              <a:rPr lang="en-GB" dirty="0"/>
              <a:t>Reliever inhalers are usually blue.</a:t>
            </a:r>
          </a:p>
          <a:p>
            <a:pPr marL="171450" indent="-171450">
              <a:buFont typeface="Arial" panose="020B0604020202020204" pitchFamily="34" charset="0"/>
              <a:buChar char="•"/>
            </a:pPr>
            <a:r>
              <a:rPr lang="en-GB" dirty="0"/>
              <a:t>These are taken when your asthma feels bad and/or you have symptoms like a tight chest or cough.  The medicine makes it easier to breathe</a:t>
            </a:r>
          </a:p>
          <a:p>
            <a:pPr marL="171450" indent="-171450">
              <a:buFont typeface="Arial" panose="020B0604020202020204" pitchFamily="34" charset="0"/>
              <a:buChar char="•"/>
            </a:pPr>
            <a:r>
              <a:rPr lang="en-GB" dirty="0"/>
              <a:t>People who have asthma should keep their blue inhalers with them or near them all of the time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Preventers</a:t>
            </a:r>
          </a:p>
          <a:p>
            <a:pPr marL="171450" indent="-171450">
              <a:buFont typeface="Arial" panose="020B0604020202020204" pitchFamily="34" charset="0"/>
              <a:buChar char="•"/>
            </a:pPr>
            <a:r>
              <a:rPr lang="en-GB" dirty="0"/>
              <a:t>Preventer inhalers can be different colours, but they are usually brown (sometimes purple or orange)</a:t>
            </a:r>
          </a:p>
          <a:p>
            <a:pPr marL="171450" indent="-171450">
              <a:buFont typeface="Arial" panose="020B0604020202020204" pitchFamily="34" charset="0"/>
              <a:buChar char="•"/>
            </a:pPr>
            <a:r>
              <a:rPr lang="en-GB" dirty="0"/>
              <a:t>People with asthma take the medicine in these every day, even if they feel ok.  Moggy uses his twice a day.  This is because it helps to stop breathing problems and keep lungs healthy and asthma under control</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Spacers</a:t>
            </a:r>
          </a:p>
          <a:p>
            <a:pPr marL="171450" indent="-171450">
              <a:buFont typeface="Arial" panose="020B0604020202020204" pitchFamily="34" charset="0"/>
              <a:buChar char="•"/>
            </a:pPr>
            <a:r>
              <a:rPr lang="en-GB" dirty="0"/>
              <a:t>A spacer is often used by children along with their inhalers because it helps to use an inhaler properly</a:t>
            </a:r>
          </a:p>
          <a:p>
            <a:pPr marL="171450" indent="-171450">
              <a:buFont typeface="Arial" panose="020B0604020202020204" pitchFamily="34" charset="0"/>
              <a:buChar char="•"/>
            </a:pPr>
            <a:r>
              <a:rPr lang="en-GB" dirty="0"/>
              <a:t>A spacer is a plastic tube which attaches to an inhaler and helps to get the medicine right into the airways in your lungs.  Moggy uses one of these to help breathe in the medicine from his inhalers.</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A7D29D4-0AEC-40FA-AC60-53D63AD1DC37}" type="slidenum">
              <a:rPr lang="en-GB" smtClean="0"/>
              <a:t>3</a:t>
            </a:fld>
            <a:endParaRPr lang="en-GB" dirty="0"/>
          </a:p>
        </p:txBody>
      </p:sp>
    </p:spTree>
    <p:extLst>
      <p:ext uri="{BB962C8B-B14F-4D97-AF65-F5344CB8AC3E}">
        <p14:creationId xmlns:p14="http://schemas.microsoft.com/office/powerpoint/2010/main" val="151697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with asthma should know about their own asthma and how to use their inhalers properly.  Having something called an asthma plan can help other people (such as teachers) know what this is too.</a:t>
            </a:r>
          </a:p>
        </p:txBody>
      </p:sp>
      <p:sp>
        <p:nvSpPr>
          <p:cNvPr id="4" name="Slide Number Placeholder 3"/>
          <p:cNvSpPr>
            <a:spLocks noGrp="1"/>
          </p:cNvSpPr>
          <p:nvPr>
            <p:ph type="sldNum" sz="quarter" idx="5"/>
          </p:nvPr>
        </p:nvSpPr>
        <p:spPr/>
        <p:txBody>
          <a:bodyPr/>
          <a:lstStyle/>
          <a:p>
            <a:fld id="{DA7D29D4-0AEC-40FA-AC60-53D63AD1DC37}" type="slidenum">
              <a:rPr lang="en-GB" smtClean="0"/>
              <a:t>4</a:t>
            </a:fld>
            <a:endParaRPr lang="en-GB" dirty="0"/>
          </a:p>
        </p:txBody>
      </p:sp>
    </p:spTree>
    <p:extLst>
      <p:ext uri="{BB962C8B-B14F-4D97-AF65-F5344CB8AC3E}">
        <p14:creationId xmlns:p14="http://schemas.microsoft.com/office/powerpoint/2010/main" val="164233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93515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30710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96951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45263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07943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23018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69580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212226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134570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4638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4210E8-235C-9E4A-BE30-F63A2C6FE37E}" type="datetimeFigureOut">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5066D5-C63C-B343-A904-2C87978A10A0}" type="slidenum">
              <a:rPr lang="en-US" smtClean="0"/>
              <a:t>‹#›</a:t>
            </a:fld>
            <a:endParaRPr lang="en-US" dirty="0"/>
          </a:p>
        </p:txBody>
      </p:sp>
    </p:spTree>
    <p:extLst>
      <p:ext uri="{BB962C8B-B14F-4D97-AF65-F5344CB8AC3E}">
        <p14:creationId xmlns:p14="http://schemas.microsoft.com/office/powerpoint/2010/main" val="4952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10E8-235C-9E4A-BE30-F63A2C6FE37E}" type="datetimeFigureOut">
              <a:rPr lang="en-US" smtClean="0"/>
              <a:t>6/5/2025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66D5-C63C-B343-A904-2C87978A10A0}" type="slidenum">
              <a:rPr lang="en-US" smtClean="0"/>
              <a:t>‹#›</a:t>
            </a:fld>
            <a:endParaRPr lang="en-US" dirty="0"/>
          </a:p>
        </p:txBody>
      </p:sp>
    </p:spTree>
    <p:extLst>
      <p:ext uri="{BB962C8B-B14F-4D97-AF65-F5344CB8AC3E}">
        <p14:creationId xmlns:p14="http://schemas.microsoft.com/office/powerpoint/2010/main" val="1184700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15F831A-87EA-CE2D-A121-42E2CCB42DE3}"/>
              </a:ext>
            </a:extLst>
          </p:cNvPr>
          <p:cNvSpPr>
            <a:spLocks noGrp="1"/>
          </p:cNvSpPr>
          <p:nvPr>
            <p:ph type="subTitle" idx="1"/>
          </p:nvPr>
        </p:nvSpPr>
        <p:spPr>
          <a:xfrm>
            <a:off x="-27771" y="849890"/>
            <a:ext cx="9144000" cy="438912"/>
          </a:xfrm>
        </p:spPr>
        <p:txBody>
          <a:bodyPr/>
          <a:lstStyle/>
          <a:p>
            <a:r>
              <a:rPr lang="en-US" dirty="0">
                <a:latin typeface="VAG Rounded Std Light" charset="0"/>
                <a:ea typeface="VAG Rounded Std Light" charset="0"/>
                <a:cs typeface="VAG Rounded Std Light" charset="0"/>
              </a:rPr>
              <a:t>Moggy’s new medicine</a:t>
            </a:r>
          </a:p>
        </p:txBody>
      </p:sp>
      <p:sp>
        <p:nvSpPr>
          <p:cNvPr id="6" name="TextBox 5">
            <a:extLst>
              <a:ext uri="{FF2B5EF4-FFF2-40B4-BE49-F238E27FC236}">
                <a16:creationId xmlns:a16="http://schemas.microsoft.com/office/drawing/2014/main" id="{54A3388E-A3D4-E0AF-9DDA-F835B87E9D3A}"/>
              </a:ext>
            </a:extLst>
          </p:cNvPr>
          <p:cNvSpPr txBox="1"/>
          <p:nvPr/>
        </p:nvSpPr>
        <p:spPr>
          <a:xfrm>
            <a:off x="1377283" y="1386654"/>
            <a:ext cx="6333893" cy="861774"/>
          </a:xfrm>
          <a:prstGeom prst="rect">
            <a:avLst/>
          </a:prstGeom>
          <a:noFill/>
        </p:spPr>
        <p:txBody>
          <a:bodyPr wrap="square" rtlCol="0">
            <a:spAutoFit/>
          </a:bodyPr>
          <a:lstStyle/>
          <a:p>
            <a:pPr algn="ctr"/>
            <a:r>
              <a:rPr lang="en-GB" sz="5000" b="1" dirty="0">
                <a:latin typeface="VAG Rounded Std Light" charset="0"/>
                <a:ea typeface="VAG Rounded Std Light" charset="0"/>
                <a:cs typeface="VAG Rounded Std Light" charset="0"/>
              </a:rPr>
              <a:t>What are inhalers?</a:t>
            </a:r>
            <a:endParaRPr lang="en-US" sz="5000" b="1" dirty="0">
              <a:latin typeface="VAG Rounded Std Light" charset="0"/>
              <a:ea typeface="VAG Rounded Std Light" charset="0"/>
              <a:cs typeface="VAG Rounded Std Light" charset="0"/>
            </a:endParaRPr>
          </a:p>
        </p:txBody>
      </p:sp>
      <p:pic>
        <p:nvPicPr>
          <p:cNvPr id="8" name="Picture 7" descr="A group of cartoon cats and a duck&#10;&#10;AI-generated content may be incorrect.">
            <a:extLst>
              <a:ext uri="{FF2B5EF4-FFF2-40B4-BE49-F238E27FC236}">
                <a16:creationId xmlns:a16="http://schemas.microsoft.com/office/drawing/2014/main" id="{44252507-9C88-88B5-919A-2CEDB535A3C3}"/>
              </a:ext>
            </a:extLst>
          </p:cNvPr>
          <p:cNvPicPr>
            <a:picLocks noChangeAspect="1"/>
          </p:cNvPicPr>
          <p:nvPr/>
        </p:nvPicPr>
        <p:blipFill>
          <a:blip r:embed="rId3"/>
          <a:stretch>
            <a:fillRect/>
          </a:stretch>
        </p:blipFill>
        <p:spPr>
          <a:xfrm>
            <a:off x="1928261" y="2661075"/>
            <a:ext cx="5287478" cy="3142638"/>
          </a:xfrm>
          <a:prstGeom prst="rect">
            <a:avLst/>
          </a:prstGeom>
        </p:spPr>
      </p:pic>
    </p:spTree>
    <p:extLst>
      <p:ext uri="{BB962C8B-B14F-4D97-AF65-F5344CB8AC3E}">
        <p14:creationId xmlns:p14="http://schemas.microsoft.com/office/powerpoint/2010/main" val="1054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47C2D71-191F-65D4-F5AE-496D25E4A07E}"/>
              </a:ext>
            </a:extLst>
          </p:cNvPr>
          <p:cNvSpPr txBox="1">
            <a:spLocks/>
          </p:cNvSpPr>
          <p:nvPr/>
        </p:nvSpPr>
        <p:spPr>
          <a:xfrm>
            <a:off x="-10281" y="597556"/>
            <a:ext cx="9144000" cy="438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lumMod val="65000"/>
                  </a:schemeClr>
                </a:solidFill>
                <a:latin typeface="VAG Rounded Std Light" charset="0"/>
                <a:ea typeface="VAG Rounded Std Light" charset="0"/>
                <a:cs typeface="VAG Rounded Std Light" charset="0"/>
              </a:rPr>
              <a:t>Moggy’s new medicine</a:t>
            </a:r>
          </a:p>
        </p:txBody>
      </p:sp>
      <p:sp>
        <p:nvSpPr>
          <p:cNvPr id="13" name="TextBox 12">
            <a:extLst>
              <a:ext uri="{FF2B5EF4-FFF2-40B4-BE49-F238E27FC236}">
                <a16:creationId xmlns:a16="http://schemas.microsoft.com/office/drawing/2014/main" id="{74E8AFD8-21D8-B0A1-65E9-94AEE0C66DF7}"/>
              </a:ext>
            </a:extLst>
          </p:cNvPr>
          <p:cNvSpPr txBox="1"/>
          <p:nvPr/>
        </p:nvSpPr>
        <p:spPr>
          <a:xfrm>
            <a:off x="316089" y="1171702"/>
            <a:ext cx="8432800" cy="1200329"/>
          </a:xfrm>
          <a:prstGeom prst="rect">
            <a:avLst/>
          </a:prstGeom>
          <a:noFill/>
        </p:spPr>
        <p:txBody>
          <a:bodyPr wrap="square">
            <a:spAutoFit/>
          </a:bodyPr>
          <a:lstStyle/>
          <a:p>
            <a:pPr algn="ctr"/>
            <a:r>
              <a:rPr lang="en-GB" sz="3600" b="1" dirty="0"/>
              <a:t>Inhalers help people breathe in medicine that helps with asthma</a:t>
            </a:r>
          </a:p>
        </p:txBody>
      </p:sp>
      <p:sp>
        <p:nvSpPr>
          <p:cNvPr id="14" name="Oval 13">
            <a:extLst>
              <a:ext uri="{FF2B5EF4-FFF2-40B4-BE49-F238E27FC236}">
                <a16:creationId xmlns:a16="http://schemas.microsoft.com/office/drawing/2014/main" id="{992B9A9C-69AD-0F81-6317-C61D8ABF6CA3}"/>
              </a:ext>
            </a:extLst>
          </p:cNvPr>
          <p:cNvSpPr/>
          <p:nvPr/>
        </p:nvSpPr>
        <p:spPr>
          <a:xfrm>
            <a:off x="1154241" y="2662307"/>
            <a:ext cx="2263515" cy="22635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49F69B-5872-F0DF-8E94-01F344F8B32E}"/>
              </a:ext>
            </a:extLst>
          </p:cNvPr>
          <p:cNvSpPr/>
          <p:nvPr/>
        </p:nvSpPr>
        <p:spPr>
          <a:xfrm>
            <a:off x="3612628" y="2662307"/>
            <a:ext cx="2263515" cy="22635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n inhaler with a metal tube&#10;&#10;Description automatically generated">
            <a:extLst>
              <a:ext uri="{FF2B5EF4-FFF2-40B4-BE49-F238E27FC236}">
                <a16:creationId xmlns:a16="http://schemas.microsoft.com/office/drawing/2014/main" id="{030572A0-12B3-B4F5-6AA3-DAA39CB36060}"/>
              </a:ext>
            </a:extLst>
          </p:cNvPr>
          <p:cNvPicPr>
            <a:picLocks noChangeAspect="1"/>
          </p:cNvPicPr>
          <p:nvPr/>
        </p:nvPicPr>
        <p:blipFill rotWithShape="1">
          <a:blip r:embed="rId3"/>
          <a:srcRect l="13274" t="5413" r="11435" b="4607"/>
          <a:stretch/>
        </p:blipFill>
        <p:spPr>
          <a:xfrm>
            <a:off x="1779210" y="2845579"/>
            <a:ext cx="1013576" cy="1896967"/>
          </a:xfrm>
          <a:prstGeom prst="rect">
            <a:avLst/>
          </a:prstGeom>
        </p:spPr>
      </p:pic>
      <p:pic>
        <p:nvPicPr>
          <p:cNvPr id="20" name="Picture 19" descr="A blue rectangular object with a white background&#10;&#10;Description automatically generated">
            <a:extLst>
              <a:ext uri="{FF2B5EF4-FFF2-40B4-BE49-F238E27FC236}">
                <a16:creationId xmlns:a16="http://schemas.microsoft.com/office/drawing/2014/main" id="{3E5A28D8-6080-D681-C649-C594DE435076}"/>
              </a:ext>
            </a:extLst>
          </p:cNvPr>
          <p:cNvPicPr>
            <a:picLocks noChangeAspect="1"/>
          </p:cNvPicPr>
          <p:nvPr/>
        </p:nvPicPr>
        <p:blipFill>
          <a:blip r:embed="rId4"/>
          <a:stretch>
            <a:fillRect/>
          </a:stretch>
        </p:blipFill>
        <p:spPr>
          <a:xfrm>
            <a:off x="4237597" y="2845580"/>
            <a:ext cx="1013576" cy="1896967"/>
          </a:xfrm>
          <a:prstGeom prst="rect">
            <a:avLst/>
          </a:prstGeom>
        </p:spPr>
      </p:pic>
      <p:sp>
        <p:nvSpPr>
          <p:cNvPr id="26" name="Oval 25">
            <a:extLst>
              <a:ext uri="{FF2B5EF4-FFF2-40B4-BE49-F238E27FC236}">
                <a16:creationId xmlns:a16="http://schemas.microsoft.com/office/drawing/2014/main" id="{C219309B-C3AE-2F14-002D-4D9EBB85C611}"/>
              </a:ext>
            </a:extLst>
          </p:cNvPr>
          <p:cNvSpPr>
            <a:spLocks noChangeAspect="1"/>
          </p:cNvSpPr>
          <p:nvPr/>
        </p:nvSpPr>
        <p:spPr>
          <a:xfrm>
            <a:off x="6084001" y="2664001"/>
            <a:ext cx="2263515" cy="2263515"/>
          </a:xfrm>
          <a:prstGeom prst="ellipse">
            <a:avLst/>
          </a:prstGeom>
          <a:blipFill dpi="0" rotWithShape="1">
            <a:blip r:embed="rId5">
              <a:extLst>
                <a:ext uri="{BEBA8EAE-BF5A-486C-A8C5-ECC9F3942E4B}">
                  <a14:imgProps xmlns:a14="http://schemas.microsoft.com/office/drawing/2010/main">
                    <a14:imgLayer r:embed="rId6">
                      <a14:imgEffect>
                        <a14:brightnessContrast bright="22000" contrast="32000"/>
                      </a14:imgEffect>
                    </a14:imgLayer>
                  </a14:imgProps>
                </a:ext>
                <a:ext uri="{28A0092B-C50C-407E-A947-70E740481C1C}">
                  <a14:useLocalDpi xmlns:a14="http://schemas.microsoft.com/office/drawing/2010/main" val="0"/>
                </a:ext>
              </a:extLst>
            </a:blip>
            <a:srcRect/>
            <a:stretch>
              <a:fillRect l="-1" t="793" r="-1" b="-24603"/>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7CF26C9-CCE3-00A7-55ED-841033AE4CB0}"/>
              </a:ext>
            </a:extLst>
          </p:cNvPr>
          <p:cNvPicPr>
            <a:picLocks noChangeAspect="1"/>
          </p:cNvPicPr>
          <p:nvPr/>
        </p:nvPicPr>
        <p:blipFill>
          <a:blip r:embed="rId7"/>
          <a:stretch>
            <a:fillRect/>
          </a:stretch>
        </p:blipFill>
        <p:spPr>
          <a:xfrm>
            <a:off x="3569259" y="5291229"/>
            <a:ext cx="2069673" cy="1220785"/>
          </a:xfrm>
          <a:prstGeom prst="rect">
            <a:avLst/>
          </a:prstGeom>
        </p:spPr>
      </p:pic>
    </p:spTree>
    <p:extLst>
      <p:ext uri="{BB962C8B-B14F-4D97-AF65-F5344CB8AC3E}">
        <p14:creationId xmlns:p14="http://schemas.microsoft.com/office/powerpoint/2010/main" val="327368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47C2D71-191F-65D4-F5AE-496D25E4A07E}"/>
              </a:ext>
            </a:extLst>
          </p:cNvPr>
          <p:cNvSpPr txBox="1">
            <a:spLocks/>
          </p:cNvSpPr>
          <p:nvPr/>
        </p:nvSpPr>
        <p:spPr>
          <a:xfrm>
            <a:off x="-10281" y="597556"/>
            <a:ext cx="9144000" cy="438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lumMod val="65000"/>
                  </a:schemeClr>
                </a:solidFill>
                <a:latin typeface="VAG Rounded Std Light" charset="0"/>
                <a:ea typeface="VAG Rounded Std Light" charset="0"/>
                <a:cs typeface="VAG Rounded Std Light" charset="0"/>
              </a:rPr>
              <a:t>Moggy’s new medicine</a:t>
            </a:r>
          </a:p>
        </p:txBody>
      </p:sp>
      <p:pic>
        <p:nvPicPr>
          <p:cNvPr id="18" name="Picture 17" descr="An inhaler with a metal tube&#10;&#10;Description automatically generated">
            <a:extLst>
              <a:ext uri="{FF2B5EF4-FFF2-40B4-BE49-F238E27FC236}">
                <a16:creationId xmlns:a16="http://schemas.microsoft.com/office/drawing/2014/main" id="{030572A0-12B3-B4F5-6AA3-DAA39CB36060}"/>
              </a:ext>
            </a:extLst>
          </p:cNvPr>
          <p:cNvPicPr>
            <a:picLocks noChangeAspect="1"/>
          </p:cNvPicPr>
          <p:nvPr/>
        </p:nvPicPr>
        <p:blipFill rotWithShape="1">
          <a:blip r:embed="rId3"/>
          <a:srcRect l="13274" t="5413" r="11435" b="4607"/>
          <a:stretch/>
        </p:blipFill>
        <p:spPr>
          <a:xfrm>
            <a:off x="1157284" y="2432531"/>
            <a:ext cx="1182812" cy="2213703"/>
          </a:xfrm>
          <a:prstGeom prst="rect">
            <a:avLst/>
          </a:prstGeom>
        </p:spPr>
      </p:pic>
      <p:pic>
        <p:nvPicPr>
          <p:cNvPr id="20" name="Picture 19" descr="A blue rectangular object with a white background&#10;&#10;Description automatically generated">
            <a:extLst>
              <a:ext uri="{FF2B5EF4-FFF2-40B4-BE49-F238E27FC236}">
                <a16:creationId xmlns:a16="http://schemas.microsoft.com/office/drawing/2014/main" id="{3E5A28D8-6080-D681-C649-C594DE435076}"/>
              </a:ext>
            </a:extLst>
          </p:cNvPr>
          <p:cNvPicPr>
            <a:picLocks noChangeAspect="1"/>
          </p:cNvPicPr>
          <p:nvPr/>
        </p:nvPicPr>
        <p:blipFill>
          <a:blip r:embed="rId4"/>
          <a:stretch>
            <a:fillRect/>
          </a:stretch>
        </p:blipFill>
        <p:spPr>
          <a:xfrm>
            <a:off x="4127735" y="2432531"/>
            <a:ext cx="1182812" cy="2213703"/>
          </a:xfrm>
          <a:prstGeom prst="rect">
            <a:avLst/>
          </a:prstGeom>
        </p:spPr>
      </p:pic>
      <p:sp>
        <p:nvSpPr>
          <p:cNvPr id="5" name="TextBox 4">
            <a:extLst>
              <a:ext uri="{FF2B5EF4-FFF2-40B4-BE49-F238E27FC236}">
                <a16:creationId xmlns:a16="http://schemas.microsoft.com/office/drawing/2014/main" id="{C21DF1DD-C162-A37D-F0B3-EC6145C3B53A}"/>
              </a:ext>
            </a:extLst>
          </p:cNvPr>
          <p:cNvSpPr txBox="1"/>
          <p:nvPr/>
        </p:nvSpPr>
        <p:spPr>
          <a:xfrm>
            <a:off x="3127248" y="1565436"/>
            <a:ext cx="2863209" cy="646331"/>
          </a:xfrm>
          <a:prstGeom prst="rect">
            <a:avLst/>
          </a:prstGeom>
          <a:noFill/>
        </p:spPr>
        <p:txBody>
          <a:bodyPr wrap="square">
            <a:spAutoFit/>
          </a:bodyPr>
          <a:lstStyle/>
          <a:p>
            <a:pPr algn="ctr"/>
            <a:r>
              <a:rPr lang="en-GB" sz="3600" b="1" dirty="0"/>
              <a:t>Reliever</a:t>
            </a:r>
          </a:p>
        </p:txBody>
      </p:sp>
      <p:sp>
        <p:nvSpPr>
          <p:cNvPr id="8" name="TextBox 7">
            <a:extLst>
              <a:ext uri="{FF2B5EF4-FFF2-40B4-BE49-F238E27FC236}">
                <a16:creationId xmlns:a16="http://schemas.microsoft.com/office/drawing/2014/main" id="{92A4C761-9E42-2F58-2528-14B8B9D672A0}"/>
              </a:ext>
            </a:extLst>
          </p:cNvPr>
          <p:cNvSpPr txBox="1"/>
          <p:nvPr/>
        </p:nvSpPr>
        <p:spPr>
          <a:xfrm>
            <a:off x="6078453" y="1565436"/>
            <a:ext cx="2863209" cy="646331"/>
          </a:xfrm>
          <a:prstGeom prst="rect">
            <a:avLst/>
          </a:prstGeom>
          <a:noFill/>
        </p:spPr>
        <p:txBody>
          <a:bodyPr wrap="square">
            <a:spAutoFit/>
          </a:bodyPr>
          <a:lstStyle/>
          <a:p>
            <a:pPr algn="ctr"/>
            <a:r>
              <a:rPr lang="en-GB" sz="3600" b="1" dirty="0"/>
              <a:t>Spacer</a:t>
            </a:r>
          </a:p>
        </p:txBody>
      </p:sp>
      <p:sp>
        <p:nvSpPr>
          <p:cNvPr id="9" name="TextBox 8">
            <a:extLst>
              <a:ext uri="{FF2B5EF4-FFF2-40B4-BE49-F238E27FC236}">
                <a16:creationId xmlns:a16="http://schemas.microsoft.com/office/drawing/2014/main" id="{DFE410A7-685F-EC6B-59E9-8479C181D610}"/>
              </a:ext>
            </a:extLst>
          </p:cNvPr>
          <p:cNvSpPr txBox="1"/>
          <p:nvPr/>
        </p:nvSpPr>
        <p:spPr>
          <a:xfrm>
            <a:off x="237744" y="1565436"/>
            <a:ext cx="2863209" cy="646331"/>
          </a:xfrm>
          <a:prstGeom prst="rect">
            <a:avLst/>
          </a:prstGeom>
          <a:noFill/>
        </p:spPr>
        <p:txBody>
          <a:bodyPr wrap="square">
            <a:spAutoFit/>
          </a:bodyPr>
          <a:lstStyle/>
          <a:p>
            <a:pPr algn="ctr"/>
            <a:r>
              <a:rPr lang="en-GB" sz="3600" b="1" dirty="0"/>
              <a:t>Preventer</a:t>
            </a:r>
          </a:p>
        </p:txBody>
      </p:sp>
      <p:pic>
        <p:nvPicPr>
          <p:cNvPr id="11" name="Picture 10" descr="A blue and white water bottle&#10;&#10;Description automatically generated">
            <a:extLst>
              <a:ext uri="{FF2B5EF4-FFF2-40B4-BE49-F238E27FC236}">
                <a16:creationId xmlns:a16="http://schemas.microsoft.com/office/drawing/2014/main" id="{FCAA0D38-8F1B-9C86-F0AB-F079ADAD2E38}"/>
              </a:ext>
            </a:extLst>
          </p:cNvPr>
          <p:cNvPicPr>
            <a:picLocks noChangeAspect="1"/>
          </p:cNvPicPr>
          <p:nvPr/>
        </p:nvPicPr>
        <p:blipFill>
          <a:blip r:embed="rId5"/>
          <a:stretch>
            <a:fillRect/>
          </a:stretch>
        </p:blipFill>
        <p:spPr>
          <a:xfrm rot="5177277">
            <a:off x="5815256" y="2688070"/>
            <a:ext cx="3085224" cy="2273323"/>
          </a:xfrm>
          <a:prstGeom prst="rect">
            <a:avLst/>
          </a:prstGeom>
        </p:spPr>
      </p:pic>
      <p:pic>
        <p:nvPicPr>
          <p:cNvPr id="3" name="Picture 2">
            <a:extLst>
              <a:ext uri="{FF2B5EF4-FFF2-40B4-BE49-F238E27FC236}">
                <a16:creationId xmlns:a16="http://schemas.microsoft.com/office/drawing/2014/main" id="{CFC304E0-8E59-A5AB-8655-9E04A68E1F6D}"/>
              </a:ext>
            </a:extLst>
          </p:cNvPr>
          <p:cNvPicPr>
            <a:picLocks noChangeAspect="1"/>
          </p:cNvPicPr>
          <p:nvPr/>
        </p:nvPicPr>
        <p:blipFill>
          <a:blip r:embed="rId6"/>
          <a:stretch>
            <a:fillRect/>
          </a:stretch>
        </p:blipFill>
        <p:spPr>
          <a:xfrm>
            <a:off x="3569259" y="5291229"/>
            <a:ext cx="2069673" cy="1220785"/>
          </a:xfrm>
          <a:prstGeom prst="rect">
            <a:avLst/>
          </a:prstGeom>
        </p:spPr>
      </p:pic>
    </p:spTree>
    <p:extLst>
      <p:ext uri="{BB962C8B-B14F-4D97-AF65-F5344CB8AC3E}">
        <p14:creationId xmlns:p14="http://schemas.microsoft.com/office/powerpoint/2010/main" val="382858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C9612F-6A79-C831-E7DE-338DBB17DA87}"/>
              </a:ext>
            </a:extLst>
          </p:cNvPr>
          <p:cNvSpPr txBox="1">
            <a:spLocks/>
          </p:cNvSpPr>
          <p:nvPr/>
        </p:nvSpPr>
        <p:spPr>
          <a:xfrm>
            <a:off x="-10281" y="597556"/>
            <a:ext cx="9144000" cy="438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lumMod val="65000"/>
                  </a:schemeClr>
                </a:solidFill>
                <a:latin typeface="VAG Rounded Std Light" charset="0"/>
                <a:ea typeface="VAG Rounded Std Light" charset="0"/>
                <a:cs typeface="VAG Rounded Std Light" charset="0"/>
              </a:rPr>
              <a:t>Moggy’s new medicine</a:t>
            </a:r>
          </a:p>
        </p:txBody>
      </p:sp>
      <p:sp>
        <p:nvSpPr>
          <p:cNvPr id="4" name="TextBox 3">
            <a:extLst>
              <a:ext uri="{FF2B5EF4-FFF2-40B4-BE49-F238E27FC236}">
                <a16:creationId xmlns:a16="http://schemas.microsoft.com/office/drawing/2014/main" id="{FF57B1AA-DD08-400B-B972-8D1DE168B7C2}"/>
              </a:ext>
            </a:extLst>
          </p:cNvPr>
          <p:cNvSpPr txBox="1"/>
          <p:nvPr/>
        </p:nvSpPr>
        <p:spPr>
          <a:xfrm>
            <a:off x="316089" y="1171702"/>
            <a:ext cx="8432800" cy="1754326"/>
          </a:xfrm>
          <a:prstGeom prst="rect">
            <a:avLst/>
          </a:prstGeom>
          <a:noFill/>
        </p:spPr>
        <p:txBody>
          <a:bodyPr wrap="square">
            <a:spAutoFit/>
          </a:bodyPr>
          <a:lstStyle/>
          <a:p>
            <a:pPr algn="ctr"/>
            <a:r>
              <a:rPr lang="en-GB" sz="3600" b="1" dirty="0"/>
              <a:t>It is </a:t>
            </a:r>
            <a:r>
              <a:rPr lang="en-GB" sz="3600" b="1" u="sng" dirty="0">
                <a:solidFill>
                  <a:srgbClr val="FF0000"/>
                </a:solidFill>
              </a:rPr>
              <a:t>REALLY IMPORTANT </a:t>
            </a:r>
            <a:br>
              <a:rPr lang="en-GB" sz="3600" b="1" u="sng" dirty="0">
                <a:solidFill>
                  <a:srgbClr val="FF0000"/>
                </a:solidFill>
              </a:rPr>
            </a:br>
            <a:r>
              <a:rPr lang="en-GB" sz="3600" b="1" dirty="0"/>
              <a:t>that people with asthma </a:t>
            </a:r>
            <a:br>
              <a:rPr lang="en-GB" sz="3600" b="1" dirty="0"/>
            </a:br>
            <a:r>
              <a:rPr lang="en-GB" sz="3600" b="1" dirty="0"/>
              <a:t>use their inhalers properly</a:t>
            </a:r>
          </a:p>
        </p:txBody>
      </p:sp>
      <p:pic>
        <p:nvPicPr>
          <p:cNvPr id="6" name="Picture 5">
            <a:extLst>
              <a:ext uri="{FF2B5EF4-FFF2-40B4-BE49-F238E27FC236}">
                <a16:creationId xmlns:a16="http://schemas.microsoft.com/office/drawing/2014/main" id="{2E298AB3-9631-674C-80DF-7E071A386F0D}"/>
              </a:ext>
            </a:extLst>
          </p:cNvPr>
          <p:cNvPicPr>
            <a:picLocks noChangeAspect="1"/>
          </p:cNvPicPr>
          <p:nvPr/>
        </p:nvPicPr>
        <p:blipFill>
          <a:blip r:embed="rId3"/>
          <a:stretch>
            <a:fillRect/>
          </a:stretch>
        </p:blipFill>
        <p:spPr>
          <a:xfrm>
            <a:off x="2881530" y="3061262"/>
            <a:ext cx="3380939" cy="3525245"/>
          </a:xfrm>
          <a:prstGeom prst="rect">
            <a:avLst/>
          </a:prstGeom>
        </p:spPr>
      </p:pic>
    </p:spTree>
    <p:extLst>
      <p:ext uri="{BB962C8B-B14F-4D97-AF65-F5344CB8AC3E}">
        <p14:creationId xmlns:p14="http://schemas.microsoft.com/office/powerpoint/2010/main" val="1656675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305</Words>
  <Application>Microsoft Office PowerPoint</Application>
  <PresentationFormat>On-screen Show (4:3)</PresentationFormat>
  <Paragraphs>39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VAG Rounded Std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Flowers</dc:creator>
  <cp:lastModifiedBy>Jon Bull</cp:lastModifiedBy>
  <cp:revision>55</cp:revision>
  <dcterms:created xsi:type="dcterms:W3CDTF">2018-01-26T11:06:44Z</dcterms:created>
  <dcterms:modified xsi:type="dcterms:W3CDTF">2025-06-05T07:16:37Z</dcterms:modified>
</cp:coreProperties>
</file>